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9"/>
  </p:notesMasterIdLst>
  <p:sldIdLst>
    <p:sldId id="256" r:id="rId2"/>
    <p:sldId id="257" r:id="rId3"/>
    <p:sldId id="262" r:id="rId4"/>
    <p:sldId id="260" r:id="rId5"/>
    <p:sldId id="258" r:id="rId6"/>
    <p:sldId id="264" r:id="rId7"/>
    <p:sldId id="259" r:id="rId8"/>
    <p:sldId id="261" r:id="rId9"/>
    <p:sldId id="285" r:id="rId10"/>
    <p:sldId id="267" r:id="rId11"/>
    <p:sldId id="289" r:id="rId12"/>
    <p:sldId id="286" r:id="rId13"/>
    <p:sldId id="287" r:id="rId14"/>
    <p:sldId id="263" r:id="rId15"/>
    <p:sldId id="272" r:id="rId16"/>
    <p:sldId id="288" r:id="rId17"/>
    <p:sldId id="28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54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71" autoAdjust="0"/>
    <p:restoredTop sz="87993" autoAdjust="0"/>
  </p:normalViewPr>
  <p:slideViewPr>
    <p:cSldViewPr>
      <p:cViewPr varScale="1">
        <p:scale>
          <a:sx n="64" d="100"/>
          <a:sy n="64" d="100"/>
        </p:scale>
        <p:origin x="1632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9B71AF-C113-4F29-8309-8DC070F29A86}" type="datetimeFigureOut">
              <a:rPr lang="ru-RU" smtClean="0"/>
              <a:pPr/>
              <a:t>25.09.2017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6DC05D-B7DC-4BAE-A65D-1B3CD481910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25.09.2017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88640"/>
            <a:ext cx="9036496" cy="2628292"/>
          </a:xfrm>
          <a:effectLst/>
        </p:spPr>
        <p:txBody>
          <a:bodyPr>
            <a:noAutofit/>
          </a:bodyPr>
          <a:lstStyle/>
          <a:p>
            <a:pPr algn="ctr"/>
            <a:r>
              <a:rPr lang="ru-RU" sz="2300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Первичная профсоюзная организация </a:t>
            </a:r>
            <a:br>
              <a:rPr lang="ru-RU" sz="2300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МбУДО</a:t>
            </a:r>
            <a:r>
              <a:rPr lang="ru-RU" sz="2300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«Татарская детская музыкальная школа №32» </a:t>
            </a:r>
            <a:br>
              <a:rPr lang="ru-RU" sz="2300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Московского района г. Казани</a:t>
            </a:r>
            <a:endParaRPr lang="ru-RU" sz="2300" b="1" i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1556792"/>
            <a:ext cx="8458200" cy="489654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47572"/>
            <a:ext cx="8458200" cy="50497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077" y="148851"/>
            <a:ext cx="9019728" cy="838200"/>
          </a:xfrm>
        </p:spPr>
        <p:txBody>
          <a:bodyPr>
            <a:noAutofit/>
          </a:bodyPr>
          <a:lstStyle/>
          <a:p>
            <a:pPr algn="ctr"/>
            <a:r>
              <a:rPr lang="ru-RU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Наше участие в первомайской демонстрации</a:t>
            </a:r>
            <a:endParaRPr lang="ru-RU" sz="3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47898" y="4077072"/>
            <a:ext cx="4006280" cy="864097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b="1" i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08010" y="1294871"/>
            <a:ext cx="3120008" cy="3338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77" y="1271922"/>
            <a:ext cx="2952328" cy="33843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435960"/>
            <a:ext cx="4248472" cy="3233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63" y="18864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2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субботниках по благоустройству территории школы</a:t>
            </a:r>
            <a:endParaRPr lang="ru-RU" sz="25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54" y="1196752"/>
            <a:ext cx="5047334" cy="367240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375" y="3674071"/>
            <a:ext cx="4480188" cy="3067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833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563" y="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</a:t>
            </a:r>
            <a:r>
              <a:rPr lang="ru-RU" sz="3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Культурно-массовые мероприятия</a:t>
            </a:r>
            <a:endParaRPr lang="ru-RU" sz="33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3563" y="1052736"/>
            <a:ext cx="8686800" cy="19175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и проведение культурно-массовых мероприятий к празднованию Дня Учителя, Дня Защитника Отечества, Международного женского дня 8 Марта, к чествованию юбиляров – важное направление деятельности председателя профкома и членов профсоюзной организации нашей школы</a:t>
            </a:r>
            <a:endParaRPr lang="ru-RU" sz="23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040" y="3407596"/>
            <a:ext cx="3993973" cy="30338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63" y="3407596"/>
            <a:ext cx="4249053" cy="3033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722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872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Коллективная экскурсия в Свияжск</a:t>
            </a:r>
            <a:endParaRPr lang="ru-RU" sz="33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26766"/>
            <a:ext cx="3930617" cy="2664295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126766"/>
            <a:ext cx="3987552" cy="25981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546" y="3645024"/>
            <a:ext cx="6084168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24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5268" y="476672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2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 члены нашего профсоюза отдыхают  в санаториях Республики Татарстан</a:t>
            </a:r>
            <a:endParaRPr lang="ru-RU" sz="25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2405" y="4547606"/>
            <a:ext cx="2304256" cy="21179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69" y="1605168"/>
            <a:ext cx="3874684" cy="27196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553" y="1549367"/>
            <a:ext cx="4211960" cy="279768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712554"/>
            <a:ext cx="3881035" cy="18375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688" y="155501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Наши  педагоги – музыканты концертирующих коллективов и артисты государственных оркестров и ансамблей.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1268760"/>
            <a:ext cx="3121025" cy="2081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221088"/>
            <a:ext cx="4032448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Рисунок 1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1916832"/>
            <a:ext cx="2095500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4221088"/>
            <a:ext cx="3888432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13" y="1302811"/>
            <a:ext cx="3131840" cy="23488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24544" y="0"/>
            <a:ext cx="9649072" cy="1026840"/>
          </a:xfrm>
        </p:spPr>
        <p:txBody>
          <a:bodyPr>
            <a:normAutofit/>
          </a:bodyPr>
          <a:lstStyle/>
          <a:p>
            <a:pPr algn="ctr"/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ТДМШ №32 заняла первое место в городском рейтинге</a:t>
            </a:r>
            <a:b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учреждений дополнительного образования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(2016 г.) 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стала обладателем сертификата на 100 000 рублей</a:t>
            </a:r>
            <a:endParaRPr lang="ru-RU" sz="1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412" y="3287227"/>
            <a:ext cx="4999188" cy="354109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96752"/>
            <a:ext cx="4824536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44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0"/>
            <a:ext cx="8686800" cy="6080125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2800" b="1" i="1" dirty="0" smtClean="0"/>
          </a:p>
          <a:p>
            <a:pPr algn="ctr">
              <a:buNone/>
            </a:pPr>
            <a:endParaRPr lang="ru-RU" sz="2800" b="1" i="1" dirty="0"/>
          </a:p>
          <a:p>
            <a:pPr algn="ctr">
              <a:buNone/>
            </a:pPr>
            <a:endParaRPr lang="ru-RU" sz="2800" b="1" i="1" dirty="0" smtClean="0"/>
          </a:p>
          <a:p>
            <a:pPr algn="ctr">
              <a:buNone/>
            </a:pPr>
            <a:r>
              <a:rPr lang="ru-RU" sz="4000" i="1" dirty="0" smtClean="0">
                <a:latin typeface="+mj-lt"/>
              </a:rPr>
              <a:t>Мы вместе,</a:t>
            </a:r>
          </a:p>
          <a:p>
            <a:pPr algn="ctr">
              <a:buNone/>
            </a:pPr>
            <a:r>
              <a:rPr lang="ru-RU" sz="4000" i="1" dirty="0" smtClean="0">
                <a:latin typeface="+mj-lt"/>
              </a:rPr>
              <a:t> мы едины</a:t>
            </a:r>
          </a:p>
          <a:p>
            <a:pPr algn="ctr">
              <a:buNone/>
            </a:pPr>
            <a:r>
              <a:rPr lang="ru-RU" sz="4000" i="1" dirty="0" smtClean="0">
                <a:latin typeface="+mj-lt"/>
              </a:rPr>
              <a:t> и готовы к новым трудовым успехам!</a:t>
            </a:r>
            <a:endParaRPr lang="ru-RU" sz="4000" i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кадры </a:t>
            </a:r>
            <a:br>
              <a:rPr lang="ru-RU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музыкальной школы</a:t>
            </a:r>
            <a:br>
              <a:rPr lang="ru-RU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340768"/>
            <a:ext cx="8812088" cy="5517231"/>
          </a:xfrm>
        </p:spPr>
        <p:txBody>
          <a:bodyPr>
            <a:normAutofit/>
          </a:bodyPr>
          <a:lstStyle/>
          <a:p>
            <a:pPr algn="ctr" eaLnBrk="0" hangingPunct="0">
              <a:defRPr/>
            </a:pPr>
            <a:endParaRPr lang="ru-RU" sz="3300" i="1" dirty="0" smtClean="0">
              <a:solidFill>
                <a:schemeClr val="tx2">
                  <a:lumMod val="75000"/>
                </a:schemeClr>
              </a:solidFill>
              <a:latin typeface="+mj-lt"/>
              <a:cs typeface="Arial" charset="0"/>
            </a:endParaRPr>
          </a:p>
          <a:p>
            <a:pPr algn="ctr" eaLnBrk="0" hangingPunct="0">
              <a:buNone/>
              <a:defRPr/>
            </a:pPr>
            <a:r>
              <a:rPr lang="ru-RU" sz="3300" i="1" dirty="0" smtClean="0">
                <a:solidFill>
                  <a:srgbClr val="0000FF"/>
                </a:solidFill>
                <a:latin typeface="+mj-lt"/>
                <a:cs typeface="Arial" charset="0"/>
              </a:rPr>
              <a:t>	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2017– 2018 году в музыкальной школе </a:t>
            </a:r>
          </a:p>
          <a:p>
            <a:pPr algn="ctr" eaLnBrk="0" hangingPunct="0">
              <a:buNone/>
              <a:defRPr/>
            </a:pP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работает 41 человек, </a:t>
            </a:r>
          </a:p>
          <a:p>
            <a:pPr algn="ctr" eaLnBrk="0" hangingPunct="0">
              <a:buNone/>
              <a:defRPr/>
            </a:pP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них 38 педагогов:</a:t>
            </a:r>
            <a:b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13 преподавателей высшей  </a:t>
            </a:r>
          </a:p>
          <a:p>
            <a:pPr algn="ctr" eaLnBrk="0" hangingPunct="0">
              <a:buNone/>
              <a:defRPr/>
            </a:pP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квалификационной категории,  </a:t>
            </a:r>
          </a:p>
          <a:p>
            <a:pPr algn="ctr" eaLnBrk="0" hangingPunct="0">
              <a:buNone/>
              <a:defRPr/>
            </a:pP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 педагогов </a:t>
            </a:r>
            <a:r>
              <a:rPr lang="en-US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квалификационной категории. </a:t>
            </a:r>
          </a:p>
          <a:p>
            <a:pPr algn="ctr" eaLnBrk="0" hangingPunct="0">
              <a:buNone/>
              <a:defRPr/>
            </a:pP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преподаватели являются участниками и </a:t>
            </a:r>
          </a:p>
          <a:p>
            <a:pPr algn="ctr" eaLnBrk="0" hangingPunct="0">
              <a:buNone/>
              <a:defRPr/>
            </a:pP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победителями  профессиональных </a:t>
            </a:r>
          </a:p>
          <a:p>
            <a:pPr algn="ctr" eaLnBrk="0" hangingPunct="0">
              <a:buNone/>
              <a:defRPr/>
            </a:pP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конкурсов и грантов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7" y="2872"/>
            <a:ext cx="8686800" cy="1512168"/>
          </a:xfrm>
          <a:effectLst/>
        </p:spPr>
        <p:txBody>
          <a:bodyPr>
            <a:noAutofit/>
          </a:bodyPr>
          <a:lstStyle/>
          <a:p>
            <a:r>
              <a:rPr lang="ru-RU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Мы едины в творчестве, </a:t>
            </a:r>
            <a:br>
              <a:rPr lang="ru-RU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в идеях                                                                </a:t>
            </a:r>
            <a:br>
              <a:rPr lang="ru-RU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и делах</a:t>
            </a:r>
            <a:endParaRPr lang="ru-RU" sz="3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 descr="D:\Фото и видео работа\4 февраля 2014 открытие малого зала\DSC086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59" y="1700808"/>
            <a:ext cx="8077907" cy="49711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9073008" cy="8382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</a:t>
            </a:r>
            <a:r>
              <a:rPr lang="ru-RU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Сильная </a:t>
            </a:r>
            <a:r>
              <a:rPr lang="ru-RU" sz="31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первичка</a:t>
            </a:r>
            <a:r>
              <a:rPr lang="ru-RU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–сильный профсоюз</a:t>
            </a:r>
            <a:endParaRPr lang="ru-RU" sz="31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H="1">
            <a:off x="4499992" y="1412776"/>
            <a:ext cx="4104456" cy="5112568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800" b="1" i="1" dirty="0" smtClean="0"/>
              <a:t>    </a:t>
            </a:r>
            <a:r>
              <a:rPr lang="ru-RU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Председатель профкома</a:t>
            </a:r>
          </a:p>
          <a:p>
            <a:pPr algn="ctr">
              <a:buNone/>
            </a:pPr>
            <a:endParaRPr lang="ru-RU" sz="3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3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Шакулова</a:t>
            </a:r>
            <a:r>
              <a:rPr lang="ru-RU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buNone/>
            </a:pPr>
            <a:r>
              <a:rPr lang="ru-RU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Наиля </a:t>
            </a:r>
          </a:p>
          <a:p>
            <a:pPr algn="ctr">
              <a:buNone/>
            </a:pPr>
            <a:r>
              <a:rPr lang="ru-RU" sz="3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Камильевна</a:t>
            </a:r>
            <a:endParaRPr lang="ru-RU" sz="3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преподаватель фортепиано</a:t>
            </a:r>
          </a:p>
          <a:p>
            <a:pPr algn="ctr">
              <a:buNone/>
            </a:pP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квалификационной категории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700808"/>
            <a:ext cx="3456384" cy="4680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867" y="0"/>
            <a:ext cx="8686800" cy="917894"/>
          </a:xfrm>
        </p:spPr>
        <p:txBody>
          <a:bodyPr>
            <a:noAutofit/>
          </a:bodyPr>
          <a:lstStyle/>
          <a:p>
            <a:pPr algn="ctr"/>
            <a:r>
              <a:rPr lang="ru-RU" sz="2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профсоюзной организации ТДМШ №32</a:t>
            </a:r>
            <a:br>
              <a:rPr lang="ru-RU" sz="2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большую роль уделяют ведению и оформлению                                       профсоюзной документации</a:t>
            </a:r>
            <a:endParaRPr lang="ru-RU" sz="23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148064" y="332657"/>
            <a:ext cx="3843536" cy="410445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2400" i="1" dirty="0" smtClean="0">
              <a:ln>
                <a:solidFill>
                  <a:srgbClr val="0070C0"/>
                </a:solidFill>
              </a:ln>
              <a:solidFill>
                <a:schemeClr val="accent5"/>
              </a:solidFill>
              <a:latin typeface="+mj-lt"/>
              <a:ea typeface="Batang" pitchFamily="18" charset="-127"/>
            </a:endParaRPr>
          </a:p>
          <a:p>
            <a:pPr>
              <a:buNone/>
            </a:pPr>
            <a:endParaRPr lang="ru-RU" dirty="0" smtClean="0">
              <a:latin typeface="+mj-lt"/>
            </a:endParaRPr>
          </a:p>
          <a:p>
            <a:pPr>
              <a:buNone/>
            </a:pPr>
            <a:endParaRPr lang="ru-RU" dirty="0" smtClean="0">
              <a:solidFill>
                <a:schemeClr val="accent5"/>
              </a:solidFill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1916832"/>
            <a:ext cx="4752528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916832"/>
            <a:ext cx="3106688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70712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Необходимая  информация профсоюзной организации ТДМШ №32 отражена на профсоюзном стенде 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301861"/>
            <a:ext cx="8532440" cy="53019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169" y="106524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    </a:t>
            </a:r>
            <a:r>
              <a:rPr lang="ru-RU" sz="3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социально-трудовых прав работников</a:t>
            </a:r>
            <a:endParaRPr lang="ru-RU" sz="33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5408" y="1124744"/>
            <a:ext cx="5149080" cy="5544616"/>
          </a:xfrm>
        </p:spPr>
        <p:txBody>
          <a:bodyPr>
            <a:normAutofit/>
          </a:bodyPr>
          <a:lstStyle/>
          <a:p>
            <a:pPr algn="ctr">
              <a:buNone/>
              <a:defRPr/>
            </a:pPr>
            <a:endParaRPr lang="ru-RU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>
              <a:buNone/>
              <a:defRPr/>
            </a:pPr>
            <a:r>
              <a:rPr lang="ru-RU" sz="25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 целью регулирования трудовых отношений и установления согласованных мер по социально-экономической защите работников на общем собрании трудового коллектива ежегодно принимается</a:t>
            </a:r>
            <a:r>
              <a:rPr lang="ru-RU" sz="2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endParaRPr lang="ru-RU" sz="25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>
              <a:buNone/>
              <a:defRPr/>
            </a:pPr>
            <a:r>
              <a:rPr lang="ru-RU" sz="35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коллективный договор </a:t>
            </a:r>
          </a:p>
          <a:p>
            <a:pPr algn="ctr">
              <a:buNone/>
              <a:defRPr/>
            </a:pPr>
            <a:r>
              <a:rPr lang="ru-RU" sz="2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</a:t>
            </a:r>
            <a:r>
              <a:rPr lang="ru-RU" sz="25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ежду администрацией и </a:t>
            </a:r>
            <a:r>
              <a:rPr lang="ru-RU" sz="25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сотрудниками школы</a:t>
            </a:r>
            <a:endParaRPr lang="ru-RU" sz="25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69" y="1484784"/>
            <a:ext cx="3651870" cy="4869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43545"/>
            <a:ext cx="8686800" cy="838200"/>
          </a:xfrm>
        </p:spPr>
        <p:txBody>
          <a:bodyPr>
            <a:normAutofit/>
          </a:bodyPr>
          <a:lstStyle/>
          <a:p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коллективным договором:</a:t>
            </a:r>
            <a:endParaRPr lang="ru-RU" sz="25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4008" y="651357"/>
            <a:ext cx="4347592" cy="6336704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2400" b="1" i="1" dirty="0" smtClean="0"/>
              <a:t>  </a:t>
            </a:r>
          </a:p>
          <a:p>
            <a:pPr algn="ctr">
              <a:buNone/>
            </a:pPr>
            <a:endParaRPr lang="ru-RU" sz="2400" b="1" i="1" dirty="0" smtClean="0"/>
          </a:p>
          <a:p>
            <a:pPr>
              <a:buNone/>
            </a:pPr>
            <a:r>
              <a:rPr lang="ru-RU" sz="2000" i="1" dirty="0" smtClean="0"/>
              <a:t>  </a:t>
            </a:r>
          </a:p>
          <a:p>
            <a:pPr>
              <a:buNone/>
            </a:pPr>
            <a:r>
              <a:rPr lang="ru-RU" sz="2000" b="1" i="1" dirty="0"/>
              <a:t> </a:t>
            </a:r>
            <a:r>
              <a:rPr lang="ru-RU" sz="2000" b="1" i="1" dirty="0" smtClean="0"/>
              <a:t> - 13 человек получили</a:t>
            </a:r>
          </a:p>
          <a:p>
            <a:pPr>
              <a:buNone/>
            </a:pPr>
            <a:r>
              <a:rPr lang="ru-RU" sz="2000" b="1" i="1" dirty="0" smtClean="0"/>
              <a:t>    3 дополнительных дня к отпуску</a:t>
            </a:r>
          </a:p>
          <a:p>
            <a:pPr>
              <a:buNone/>
            </a:pPr>
            <a:r>
              <a:rPr lang="ru-RU" sz="2000" b="1" i="1" dirty="0" smtClean="0"/>
              <a:t>    за работу без больничного листа;</a:t>
            </a:r>
          </a:p>
          <a:p>
            <a:pPr>
              <a:buNone/>
            </a:pPr>
            <a:r>
              <a:rPr lang="ru-RU" sz="2000" b="1" i="1" dirty="0"/>
              <a:t> </a:t>
            </a:r>
            <a:r>
              <a:rPr lang="ru-RU" sz="2000" b="1" i="1" dirty="0" smtClean="0"/>
              <a:t> - 16 преподавателей воспользовались правом предоставления               «маминого дня»</a:t>
            </a:r>
          </a:p>
          <a:p>
            <a:pPr>
              <a:buNone/>
            </a:pPr>
            <a:r>
              <a:rPr lang="ru-RU" sz="2000" b="1" i="1" dirty="0" smtClean="0"/>
              <a:t>  - 15 преподавателей воспользовались льготами при проведении аттестации;</a:t>
            </a:r>
          </a:p>
          <a:p>
            <a:pPr>
              <a:buNone/>
            </a:pPr>
            <a:r>
              <a:rPr lang="ru-RU" sz="2000" b="1" i="1" dirty="0" smtClean="0"/>
              <a:t>  - </a:t>
            </a:r>
            <a:r>
              <a:rPr lang="ru-RU" sz="2000" b="1" i="1" dirty="0"/>
              <a:t>2</a:t>
            </a:r>
            <a:r>
              <a:rPr lang="ru-RU" sz="2000" b="1" i="1" dirty="0" smtClean="0"/>
              <a:t> преподавателя получили пособие по случаю потери близких   родственников;</a:t>
            </a:r>
          </a:p>
          <a:p>
            <a:pPr>
              <a:buNone/>
            </a:pPr>
            <a:r>
              <a:rPr lang="ru-RU" sz="2000" b="1" i="1" dirty="0" smtClean="0"/>
              <a:t>   - председателю профкома </a:t>
            </a:r>
            <a:r>
              <a:rPr lang="ru-RU" sz="2000" b="1" i="1" dirty="0" smtClean="0"/>
              <a:t>предоставлено </a:t>
            </a:r>
            <a:r>
              <a:rPr lang="ru-RU" sz="2000" b="1" i="1" dirty="0" smtClean="0"/>
              <a:t>10 дополнительных дней к отпуску</a:t>
            </a:r>
          </a:p>
          <a:p>
            <a:pPr>
              <a:buNone/>
            </a:pPr>
            <a:r>
              <a:rPr lang="ru-RU" sz="2000" b="1" i="1" dirty="0"/>
              <a:t> </a:t>
            </a:r>
            <a:r>
              <a:rPr lang="ru-RU" sz="2000" b="1" i="1" dirty="0" smtClean="0"/>
              <a:t>    </a:t>
            </a:r>
            <a:endParaRPr lang="ru-RU" sz="2000" b="1" i="1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357871"/>
            <a:ext cx="4248472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9036496" cy="8382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3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деятельности профсоюза</a:t>
            </a:r>
            <a:endParaRPr lang="ru-RU" sz="33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308204"/>
            <a:ext cx="4411216" cy="55497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едагогических советах;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омиссии по аттестации педагогов на соответствие занимаемой должности;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аспределении стимулирующей части фонда заработной платы;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омиссии по распределению педагогической нагрузки на очередной учебный год;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беспечении своевременной информации о важнейших событиях в жизни профсоюза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казании членам профсоюза материальной и консультационной помощи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204864"/>
            <a:ext cx="4248472" cy="367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7375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860</TotalTime>
  <Words>295</Words>
  <Application>Microsoft Office PowerPoint</Application>
  <PresentationFormat>Экран (4:3)</PresentationFormat>
  <Paragraphs>66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Batang</vt:lpstr>
      <vt:lpstr>Arial</vt:lpstr>
      <vt:lpstr>Calibri</vt:lpstr>
      <vt:lpstr>Franklin Gothic Book</vt:lpstr>
      <vt:lpstr>Franklin Gothic Medium</vt:lpstr>
      <vt:lpstr>Times New Roman</vt:lpstr>
      <vt:lpstr>Wingdings</vt:lpstr>
      <vt:lpstr>Wingdings 2</vt:lpstr>
      <vt:lpstr>Трек</vt:lpstr>
      <vt:lpstr>Первичная профсоюзная организация  МбУДО «Татарская детская музыкальная школа №32»  Московского района г. Казани</vt:lpstr>
      <vt:lpstr>Педагогические кадры  музыкальной школы </vt:lpstr>
      <vt:lpstr>  Мы едины в творчестве,                                                 в идеях                                                                                                                                и делах</vt:lpstr>
      <vt:lpstr>  Сильная первичка –сильный профсоюз</vt:lpstr>
      <vt:lpstr>  В профсоюзной организации ТДМШ №32  большую роль уделяют ведению и оформлению                                       профсоюзной документации</vt:lpstr>
      <vt:lpstr>Необходимая  информация профсоюзной организации ТДМШ №32 отражена на профсоюзном стенде </vt:lpstr>
      <vt:lpstr>       Защита социально-трудовых прав работников</vt:lpstr>
      <vt:lpstr> В соответствии с коллективным договором:</vt:lpstr>
      <vt:lpstr> Направления деятельности профсоюза</vt:lpstr>
      <vt:lpstr>Наше участие в первомайской демонстрации</vt:lpstr>
      <vt:lpstr>Участие в субботниках по благоустройству территории школы</vt:lpstr>
      <vt:lpstr>    Культурно-массовые мероприятия</vt:lpstr>
      <vt:lpstr>Коллективная экскурсия в Свияжск</vt:lpstr>
      <vt:lpstr>Ежегодно члены нашего профсоюза отдыхают  в санаториях Республики Татарстан</vt:lpstr>
      <vt:lpstr>Наши  педагоги – музыканты концертирующих коллективов и артисты государственных оркестров и ансамблей.</vt:lpstr>
      <vt:lpstr>ТДМШ №32 заняла первое место в городском рейтинге среди учреждений дополнительного образования (2016 г.) и стала обладателем сертификата на 100 000 рублей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образовательное учреждение дополнительного образования детей «Детская музыкальная школа №32» Московского района г. Казани</dc:title>
  <dc:creator>Ильмира</dc:creator>
  <cp:lastModifiedBy>g2kzn</cp:lastModifiedBy>
  <cp:revision>130</cp:revision>
  <dcterms:created xsi:type="dcterms:W3CDTF">2014-11-18T19:22:01Z</dcterms:created>
  <dcterms:modified xsi:type="dcterms:W3CDTF">2017-09-25T09:27:22Z</dcterms:modified>
</cp:coreProperties>
</file>